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358" r:id="rId2"/>
    <p:sldId id="359" r:id="rId3"/>
    <p:sldId id="360" r:id="rId4"/>
    <p:sldId id="361" r:id="rId5"/>
    <p:sldId id="362" r:id="rId6"/>
    <p:sldId id="363" r:id="rId7"/>
    <p:sldId id="368" r:id="rId8"/>
    <p:sldId id="364" r:id="rId9"/>
    <p:sldId id="370" r:id="rId10"/>
    <p:sldId id="3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64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F2C13F-988A-E840-9F6E-00AA69AA19F8}" type="datetimeFigureOut">
              <a:rPr lang="en-US" smtClean="0"/>
              <a:t>10/4/18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B9D193-175A-244F-8F3F-7B7E29625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83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32918-C68A-2840-8124-41901BB3F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EAA53-034B-A444-880B-96BE1E373A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33902-23E0-9948-A80C-F6AD6FDD5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3C6F-D0C8-374C-BAF5-183088122B5D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182FD-4DF0-744B-A91B-C62652D4A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60D03-A7B4-AF44-85D3-3090347D5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41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1D206-A313-CB4E-BBC4-81E38EEF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D7EAA-95CF-1D48-A1F0-75C4F2778F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1CC74-BC72-C541-BA44-A15B26DD1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6A73F-E00A-7B47-AF2F-5B674C2CD11A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5380B-464F-A146-A081-9F1FC698D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02D95-395A-E042-9803-4FF1ED60D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8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5DC3FC-FAA2-6840-9850-489D68ADF5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020701-4F50-3F48-BC55-A30760D77A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1D6CF-A14F-BC4C-AFD0-C33D7E19D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A7806-AFEA-8E49-96FC-65662AEA4AED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1E512-D8FD-1446-BECE-FE87891A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E7A52-1469-BB40-950E-286168B95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0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9CF1-9C56-CB44-9F5F-7CFE2894B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6182"/>
          </a:xfrm>
        </p:spPr>
        <p:txBody>
          <a:bodyPr>
            <a:normAutofit/>
          </a:bodyPr>
          <a:lstStyle>
            <a:lvl1pPr>
              <a:defRPr sz="3600" b="1" i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87C39-C3FE-8A49-8B97-560E55A9E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239"/>
            <a:ext cx="10515600" cy="49057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53839-59D7-8244-963E-35A886891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9EB15-179C-704A-932B-127A7C888A9E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0E5FE-C70C-574C-91B8-34D4016A4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82BF7-A8B1-D445-AD86-E482CD694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760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F588-580B-C942-812F-A3808EB6F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63A7C-1299-DE4B-B6B9-49C442F88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09489-A6DB-4144-864F-4A00EF435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1536B-24FA-B849-892A-850BF66FDC16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4EC3B-B587-9941-92CA-9E479C026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EC08A-F7D6-734A-81D0-23E8D9CC7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47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E639E-AE3F-8A4A-88FB-F93F29314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E9BAB-E9C7-BC48-A767-CA4C05673B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EBC71-98BA-274D-849D-4F5398A0D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020ED-5A18-754C-B42E-F1CF4E1C6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66E34-4F5C-A747-8C44-F97C3751F761}" type="datetime1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86E388-D86E-874F-927D-FEDDA6F64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4418AD-1425-6040-816E-50E18D842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95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8D955-D490-D248-A7FD-950DFBD75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A5C990-B231-2A4A-927A-37551A13B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C78054-7D97-DD43-AE3C-4EC07C909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0DAB5B-9739-C24C-A496-0FBABFDB88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D48D7C-6924-6049-A1B6-369E0B7722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BA6419-2486-8640-88CE-8087F61DF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4196-B9A4-2D49-8F43-B9A390EA5213}" type="datetime1">
              <a:rPr lang="en-US" smtClean="0"/>
              <a:t>10/4/18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B6287B-80F5-CF46-B469-C6F830958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A6755-00A8-F64C-9440-E3DD14C00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788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52096-EE36-6144-862C-BCA921E87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C245E9-6AC6-5045-BA9E-BBFCCBE7C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798B5-5C85-AF4B-A318-598D2DCEDC77}" type="datetime1">
              <a:rPr lang="en-US" smtClean="0"/>
              <a:t>10/4/18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7BB091-A0A8-D34D-AA11-540165FA6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BD9696-D521-D740-8D8D-5E33E90F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25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812B97-340A-7347-A71F-BA02EB1CD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C6C8E-580A-DA4B-9F4F-8F33FB91CC1F}" type="datetime1">
              <a:rPr lang="en-US" smtClean="0"/>
              <a:t>10/4/18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07C22B-4FD3-B84E-8503-73134B3D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66E8D-E8BE-B44B-9972-94C461EDB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00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221E2-AA97-7248-B63E-8E97A752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94325-8975-D445-BDCD-CBDEAFEF1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E05F47-5FD6-1247-A330-D222A5C51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318E3-6BC6-DC4F-9C93-DD305A58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38FB6-097A-F244-B7BB-45191587448C}" type="datetime1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B5ED7-100B-0845-8173-C7069B205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AF2A3-74E4-CD47-B0C6-804F943C8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31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466C2-DE48-EC41-8DFB-F7CC1708C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B405D2-2973-4B41-ADB3-DCB7B86C36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8887F0-F0E9-4940-A6E1-11CA69A09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D0FC3-F250-F24F-AC6F-58A6E3F22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65298-1C56-8244-A3F0-44B4FE542800}" type="datetime1">
              <a:rPr lang="en-US" smtClean="0"/>
              <a:t>10/4/18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AFFD1-29A1-3B48-A3A5-68321BDE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57511-FD1B-AA42-B112-213264FE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516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D514E0-E3AC-7248-9C0D-D6AE6950E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67A76-12C8-1B47-BE89-18E518249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4E3B4-9EBA-FC4A-A861-681AFB974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3F54B-B6B2-294D-94A0-ED562737A59D}" type="datetime1">
              <a:rPr lang="en-US" smtClean="0"/>
              <a:t>10/4/18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8B12B-2D89-0F4E-BCDC-72CF72C45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D53B8-92B0-9B44-8B77-2C4C26B886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464EC-54CF-6541-BB35-7E3017312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467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2226B56-269C-8D4A-8E8C-0D582F3EE9A3}"/>
              </a:ext>
            </a:extLst>
          </p:cNvPr>
          <p:cNvGrpSpPr/>
          <p:nvPr/>
        </p:nvGrpSpPr>
        <p:grpSpPr>
          <a:xfrm>
            <a:off x="798418" y="2601430"/>
            <a:ext cx="10599016" cy="1353787"/>
            <a:chOff x="605641" y="3701986"/>
            <a:chExt cx="10901547" cy="135378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6CFC767-2573-524E-819C-688546B1FD6D}"/>
                </a:ext>
              </a:extLst>
            </p:cNvPr>
            <p:cNvSpPr txBox="1"/>
            <p:nvPr/>
          </p:nvSpPr>
          <p:spPr>
            <a:xfrm>
              <a:off x="843148" y="3963380"/>
              <a:ext cx="44057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7030A0"/>
                  </a:solidFill>
                  <a:latin typeface="Helvetica" pitchFamily="2" charset="0"/>
                </a:rPr>
                <a:t>RNA-DNA differences identification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DF777F48-EED1-A144-8C36-637927E8D7BA}"/>
                </a:ext>
              </a:extLst>
            </p:cNvPr>
            <p:cNvSpPr/>
            <p:nvPr/>
          </p:nvSpPr>
          <p:spPr>
            <a:xfrm>
              <a:off x="605641" y="3701986"/>
              <a:ext cx="10901547" cy="1353787"/>
            </a:xfrm>
            <a:prstGeom prst="roundRect">
              <a:avLst>
                <a:gd name="adj" fmla="val 9395"/>
              </a:avLst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6B5DD67-39D7-C649-B47A-87BB7D12F277}"/>
                </a:ext>
              </a:extLst>
            </p:cNvPr>
            <p:cNvGrpSpPr/>
            <p:nvPr/>
          </p:nvGrpSpPr>
          <p:grpSpPr>
            <a:xfrm>
              <a:off x="7769638" y="3963380"/>
              <a:ext cx="1968129" cy="839577"/>
              <a:chOff x="5667705" y="3956419"/>
              <a:chExt cx="1968129" cy="83957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2E21C79-8251-B946-9130-79E81DB3BEC8}"/>
                  </a:ext>
                </a:extLst>
              </p:cNvPr>
              <p:cNvSpPr txBox="1"/>
              <p:nvPr/>
            </p:nvSpPr>
            <p:spPr>
              <a:xfrm>
                <a:off x="5667705" y="3956419"/>
                <a:ext cx="196812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chemeClr val="accent1"/>
                    </a:solidFill>
                    <a:latin typeface="Andale Mono" panose="020B0509000000000004" pitchFamily="49" charset="0"/>
                  </a:rPr>
                  <a:t>A</a:t>
                </a:r>
                <a:r>
                  <a:rPr lang="en-US" sz="2400" b="1" dirty="0">
                    <a:solidFill>
                      <a:srgbClr val="C00000"/>
                    </a:solidFill>
                    <a:latin typeface="Andale Mono" panose="020B0509000000000004" pitchFamily="49" charset="0"/>
                  </a:rPr>
                  <a:t>T</a:t>
                </a:r>
                <a:r>
                  <a:rPr lang="en-US" sz="2400" b="1" dirty="0">
                    <a:solidFill>
                      <a:schemeClr val="accent6">
                        <a:lumMod val="75000"/>
                      </a:schemeClr>
                    </a:solidFill>
                    <a:latin typeface="Andale Mono" panose="020B0509000000000004" pitchFamily="49" charset="0"/>
                  </a:rPr>
                  <a:t>G</a:t>
                </a:r>
                <a:r>
                  <a:rPr lang="en-US" sz="2400" b="1" dirty="0">
                    <a:solidFill>
                      <a:schemeClr val="accent4"/>
                    </a:solidFill>
                    <a:latin typeface="Andale Mono" panose="020B0509000000000004" pitchFamily="49" charset="0"/>
                  </a:rPr>
                  <a:t>C</a:t>
                </a:r>
                <a:r>
                  <a:rPr lang="en-US" sz="2400" b="1" dirty="0">
                    <a:solidFill>
                      <a:srgbClr val="C00000"/>
                    </a:solidFill>
                    <a:latin typeface="Andale Mono" panose="020B0509000000000004" pitchFamily="49" charset="0"/>
                  </a:rPr>
                  <a:t>TT</a:t>
                </a:r>
                <a:r>
                  <a:rPr lang="en-US" sz="2400" b="1" dirty="0">
                    <a:solidFill>
                      <a:schemeClr val="accent6">
                        <a:lumMod val="75000"/>
                      </a:schemeClr>
                    </a:solidFill>
                    <a:latin typeface="Andale Mono" panose="020B0509000000000004" pitchFamily="49" charset="0"/>
                  </a:rPr>
                  <a:t>G</a:t>
                </a:r>
                <a:r>
                  <a:rPr lang="en-US" sz="2400" b="1" dirty="0">
                    <a:solidFill>
                      <a:schemeClr val="accent1"/>
                    </a:solidFill>
                    <a:latin typeface="Andale Mono" panose="020B0509000000000004" pitchFamily="49" charset="0"/>
                  </a:rPr>
                  <a:t>A</a:t>
                </a:r>
                <a:r>
                  <a:rPr lang="en-US" sz="2400" b="1" dirty="0">
                    <a:solidFill>
                      <a:schemeClr val="accent4"/>
                    </a:solidFill>
                    <a:latin typeface="Andale Mono" panose="020B0509000000000004" pitchFamily="49" charset="0"/>
                  </a:rPr>
                  <a:t>C</a:t>
                </a:r>
              </a:p>
              <a:p>
                <a:pPr algn="ctr"/>
                <a:r>
                  <a:rPr lang="en-US" sz="2400" b="1" dirty="0">
                    <a:solidFill>
                      <a:schemeClr val="accent1"/>
                    </a:solidFill>
                    <a:latin typeface="Andale Mono" panose="020B0509000000000004" pitchFamily="49" charset="0"/>
                  </a:rPr>
                  <a:t>A</a:t>
                </a:r>
                <a:r>
                  <a:rPr lang="en-US" sz="2400" b="1" dirty="0">
                    <a:solidFill>
                      <a:srgbClr val="C00000"/>
                    </a:solidFill>
                    <a:latin typeface="Andale Mono" panose="020B0509000000000004" pitchFamily="49" charset="0"/>
                  </a:rPr>
                  <a:t>T</a:t>
                </a:r>
                <a:r>
                  <a:rPr lang="en-US" sz="2400" b="1" dirty="0">
                    <a:solidFill>
                      <a:schemeClr val="accent6">
                        <a:lumMod val="75000"/>
                      </a:schemeClr>
                    </a:solidFill>
                    <a:latin typeface="Andale Mono" panose="020B0509000000000004" pitchFamily="49" charset="0"/>
                  </a:rPr>
                  <a:t>G</a:t>
                </a:r>
                <a:r>
                  <a:rPr lang="en-US" sz="2400" b="1" dirty="0">
                    <a:solidFill>
                      <a:schemeClr val="accent4"/>
                    </a:solidFill>
                    <a:latin typeface="Andale Mono" panose="020B0509000000000004" pitchFamily="49" charset="0"/>
                  </a:rPr>
                  <a:t>C</a:t>
                </a:r>
                <a:r>
                  <a:rPr lang="en-US" sz="2400" b="1" dirty="0">
                    <a:solidFill>
                      <a:schemeClr val="accent1"/>
                    </a:solidFill>
                    <a:latin typeface="Andale Mono" panose="020B0509000000000004" pitchFamily="49" charset="0"/>
                  </a:rPr>
                  <a:t>A</a:t>
                </a:r>
                <a:r>
                  <a:rPr lang="en-US" sz="2400" b="1" dirty="0">
                    <a:solidFill>
                      <a:srgbClr val="C00000"/>
                    </a:solidFill>
                    <a:latin typeface="Andale Mono" panose="020B0509000000000004" pitchFamily="49" charset="0"/>
                  </a:rPr>
                  <a:t>T</a:t>
                </a:r>
                <a:r>
                  <a:rPr lang="en-US" sz="2400" b="1" dirty="0">
                    <a:solidFill>
                      <a:schemeClr val="accent6">
                        <a:lumMod val="75000"/>
                      </a:schemeClr>
                    </a:solidFill>
                    <a:latin typeface="Andale Mono" panose="020B0509000000000004" pitchFamily="49" charset="0"/>
                  </a:rPr>
                  <a:t>G</a:t>
                </a:r>
                <a:r>
                  <a:rPr lang="en-US" sz="2400" b="1" dirty="0">
                    <a:solidFill>
                      <a:schemeClr val="accent1"/>
                    </a:solidFill>
                    <a:latin typeface="Andale Mono" panose="020B0509000000000004" pitchFamily="49" charset="0"/>
                  </a:rPr>
                  <a:t>A</a:t>
                </a:r>
                <a:r>
                  <a:rPr lang="en-US" sz="2400" b="1" dirty="0">
                    <a:solidFill>
                      <a:schemeClr val="accent4"/>
                    </a:solidFill>
                    <a:latin typeface="Andale Mono" panose="020B0509000000000004" pitchFamily="49" charset="0"/>
                  </a:rPr>
                  <a:t>C</a:t>
                </a:r>
                <a:endParaRPr lang="en-US" sz="2000" b="1" dirty="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3D4DDE8B-8ACD-5246-81B2-8B94F9DDCC84}"/>
                  </a:ext>
                </a:extLst>
              </p:cNvPr>
              <p:cNvSpPr/>
              <p:nvPr/>
            </p:nvSpPr>
            <p:spPr>
              <a:xfrm>
                <a:off x="6541931" y="3961760"/>
                <a:ext cx="228600" cy="834236"/>
              </a:xfrm>
              <a:prstGeom prst="roundRect">
                <a:avLst>
                  <a:gd name="adj" fmla="val 50000"/>
                </a:avLst>
              </a:prstGeom>
              <a:noFill/>
              <a:ln w="3810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E6AA4C17-A9A4-A945-B39B-B252CB480C7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99071" y="4369738"/>
                <a:ext cx="1364592" cy="348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BAEB4F5-5384-1C49-BA71-1DA9E24BE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1</a:t>
            </a:fld>
            <a:endParaRPr lang="en-US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D0694D8-9314-4346-A5D6-266775E38E90}"/>
              </a:ext>
            </a:extLst>
          </p:cNvPr>
          <p:cNvSpPr txBox="1">
            <a:spLocks/>
          </p:cNvSpPr>
          <p:nvPr/>
        </p:nvSpPr>
        <p:spPr>
          <a:xfrm>
            <a:off x="1500250" y="5438898"/>
            <a:ext cx="9144000" cy="8995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/>
              <a:t>Giovanni Quinones Valdez</a:t>
            </a:r>
          </a:p>
          <a:p>
            <a:pPr algn="ctr"/>
            <a:r>
              <a:rPr lang="en-US" b="1"/>
              <a:t>Lab meeting: 10/04/2018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94710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B6553-8DC0-804D-BB79-611851D57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96553-30C4-E643-A068-F8885A5EC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239"/>
            <a:ext cx="10515600" cy="318646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new pipeline is separated into 3 main steps to minimize the running time and allow the user to select the number of jobs to merge together. </a:t>
            </a:r>
          </a:p>
          <a:p>
            <a:r>
              <a:rPr lang="en-US" dirty="0"/>
              <a:t>Lowered I/O load to the cluster with lower memory requirement. </a:t>
            </a:r>
          </a:p>
          <a:p>
            <a:r>
              <a:rPr lang="en-US" dirty="0"/>
              <a:t>Greater power for LLR calculation. </a:t>
            </a:r>
          </a:p>
          <a:p>
            <a:r>
              <a:rPr lang="en-US" dirty="0"/>
              <a:t>Overall, very reproducible editing ratio and LLR values. </a:t>
            </a:r>
          </a:p>
          <a:p>
            <a:r>
              <a:rPr lang="en-US" dirty="0"/>
              <a:t>Low overlap of sites identified, greatly increased however by considering higher coverage thresholds. </a:t>
            </a:r>
          </a:p>
          <a:p>
            <a:r>
              <a:rPr lang="en-US" dirty="0"/>
              <a:t>7-filters script is also modified to run faster and not need intermediate files.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5F92F6-DE8D-3547-93A7-3FCD15409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38A876-9C61-2B4C-9DC8-79E57890D2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09" r="29205"/>
          <a:stretch/>
        </p:blipFill>
        <p:spPr>
          <a:xfrm>
            <a:off x="8415338" y="4381337"/>
            <a:ext cx="2243138" cy="22714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4AAD3A-F12D-D248-841A-026665B8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763" r="28036"/>
          <a:stretch/>
        </p:blipFill>
        <p:spPr>
          <a:xfrm>
            <a:off x="2647048" y="4354019"/>
            <a:ext cx="2344954" cy="22987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9AD6EF-8B7F-1745-951B-8AEF892E84CD}"/>
              </a:ext>
            </a:extLst>
          </p:cNvPr>
          <p:cNvSpPr txBox="1"/>
          <p:nvPr/>
        </p:nvSpPr>
        <p:spPr>
          <a:xfrm>
            <a:off x="1114425" y="4747631"/>
            <a:ext cx="13144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All sites after 7-filters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8A0508-773F-DA4D-8F72-E0D125F0ECF3}"/>
              </a:ext>
            </a:extLst>
          </p:cNvPr>
          <p:cNvSpPr txBox="1"/>
          <p:nvPr/>
        </p:nvSpPr>
        <p:spPr>
          <a:xfrm>
            <a:off x="6656495" y="4672400"/>
            <a:ext cx="1954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All sites after 7-filters (XX &gt; 2 edited reads)</a:t>
            </a:r>
          </a:p>
        </p:txBody>
      </p:sp>
    </p:spTree>
    <p:extLst>
      <p:ext uri="{BB962C8B-B14F-4D97-AF65-F5344CB8AC3E}">
        <p14:creationId xmlns:p14="http://schemas.microsoft.com/office/powerpoint/2010/main" val="2679184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09B6-30D8-D746-9193-D7D47870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54EB9-C84C-E04E-A72B-360D1C33E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create a pipeline to identify RNA-DNA differences (mismatches) that can be used by all lab members. </a:t>
            </a:r>
          </a:p>
          <a:p>
            <a:r>
              <a:rPr lang="en-US" dirty="0"/>
              <a:t>To modify the current scripts to accept bam files as input, as they are the main output format from aligners. </a:t>
            </a:r>
          </a:p>
          <a:p>
            <a:r>
              <a:rPr lang="en-US" dirty="0"/>
              <a:t>Include reads with Soft Clipping and InDels (2.5 – 3% of the reads).</a:t>
            </a:r>
          </a:p>
          <a:p>
            <a:r>
              <a:rPr lang="en-US" dirty="0"/>
              <a:t>To improve run time and memory usage. </a:t>
            </a:r>
          </a:p>
          <a:p>
            <a:r>
              <a:rPr lang="en-US" dirty="0"/>
              <a:t>To merge information from multiple chromosomes to improve the log likelihood ratio estimation (more power).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CFD6F9-EABC-4B4A-87E9-C8DBCB93F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00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09B6-30D8-D746-9193-D7D47870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54EB9-C84C-E04E-A72B-360D1C33E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239"/>
            <a:ext cx="6324600" cy="4905724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Step1</a:t>
            </a:r>
          </a:p>
          <a:p>
            <a:pPr lvl="1"/>
            <a:r>
              <a:rPr lang="en-US" b="1" dirty="0"/>
              <a:t>Identify the coordinates of mismatches</a:t>
            </a:r>
          </a:p>
          <a:p>
            <a:pPr lvl="1"/>
            <a:r>
              <a:rPr lang="en-US" b="1" dirty="0"/>
              <a:t>Pool mismatches from multiple samples</a:t>
            </a:r>
          </a:p>
          <a:p>
            <a:r>
              <a:rPr lang="en-US" b="1" dirty="0">
                <a:solidFill>
                  <a:srgbClr val="7030A0"/>
                </a:solidFill>
              </a:rPr>
              <a:t>Step2</a:t>
            </a:r>
          </a:p>
          <a:p>
            <a:pPr lvl="1"/>
            <a:r>
              <a:rPr lang="en-US" b="1" dirty="0"/>
              <a:t>Identify the reads overlapping the mismatch coordinates </a:t>
            </a:r>
          </a:p>
          <a:p>
            <a:pPr lvl="1"/>
            <a:r>
              <a:rPr lang="en-US" b="1" dirty="0"/>
              <a:t>Filter reads</a:t>
            </a:r>
          </a:p>
          <a:p>
            <a:r>
              <a:rPr lang="en-US" b="1" dirty="0">
                <a:solidFill>
                  <a:srgbClr val="7030A0"/>
                </a:solidFill>
              </a:rPr>
              <a:t>Step3</a:t>
            </a:r>
          </a:p>
          <a:p>
            <a:pPr lvl="1"/>
            <a:r>
              <a:rPr lang="en-US" b="1" dirty="0"/>
              <a:t>Calculate editing ratio</a:t>
            </a:r>
          </a:p>
          <a:p>
            <a:pPr lvl="1"/>
            <a:r>
              <a:rPr lang="en-US" b="1" dirty="0"/>
              <a:t>Calculate Log Likelihood Ratio (LLR)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6601A59-5775-B048-B87F-5FDDDDAB4815}"/>
              </a:ext>
            </a:extLst>
          </p:cNvPr>
          <p:cNvCxnSpPr/>
          <p:nvPr/>
        </p:nvCxnSpPr>
        <p:spPr>
          <a:xfrm>
            <a:off x="7985760" y="1905000"/>
            <a:ext cx="30175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own Arrow 5">
            <a:extLst>
              <a:ext uri="{FF2B5EF4-FFF2-40B4-BE49-F238E27FC236}">
                <a16:creationId xmlns:a16="http://schemas.microsoft.com/office/drawing/2014/main" id="{39035291-2FCB-C844-ACB7-5E29F3FAAD62}"/>
              </a:ext>
            </a:extLst>
          </p:cNvPr>
          <p:cNvSpPr/>
          <p:nvPr/>
        </p:nvSpPr>
        <p:spPr>
          <a:xfrm rot="10800000">
            <a:off x="8290560" y="2011680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75EFC125-3206-2441-82CD-7251239F888F}"/>
              </a:ext>
            </a:extLst>
          </p:cNvPr>
          <p:cNvSpPr/>
          <p:nvPr/>
        </p:nvSpPr>
        <p:spPr>
          <a:xfrm rot="10800000">
            <a:off x="10134600" y="2011680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1D7AF86-E29E-DB4C-9DA0-079C1A3D8C58}"/>
              </a:ext>
            </a:extLst>
          </p:cNvPr>
          <p:cNvCxnSpPr/>
          <p:nvPr/>
        </p:nvCxnSpPr>
        <p:spPr>
          <a:xfrm>
            <a:off x="7985760" y="3657600"/>
            <a:ext cx="30175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own Arrow 11">
            <a:extLst>
              <a:ext uri="{FF2B5EF4-FFF2-40B4-BE49-F238E27FC236}">
                <a16:creationId xmlns:a16="http://schemas.microsoft.com/office/drawing/2014/main" id="{865B3106-DDC7-4541-90D7-E71DE8541186}"/>
              </a:ext>
            </a:extLst>
          </p:cNvPr>
          <p:cNvSpPr/>
          <p:nvPr/>
        </p:nvSpPr>
        <p:spPr>
          <a:xfrm rot="10800000">
            <a:off x="8290560" y="3764280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4AA0FDA2-4251-0045-8C63-4525ABB2AA12}"/>
              </a:ext>
            </a:extLst>
          </p:cNvPr>
          <p:cNvSpPr/>
          <p:nvPr/>
        </p:nvSpPr>
        <p:spPr>
          <a:xfrm rot="10800000">
            <a:off x="10134600" y="3764280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B3E2B3-1A76-8A49-94C0-A35BA6D33EF1}"/>
              </a:ext>
            </a:extLst>
          </p:cNvPr>
          <p:cNvCxnSpPr>
            <a:cxnSpLocks/>
          </p:cNvCxnSpPr>
          <p:nvPr/>
        </p:nvCxnSpPr>
        <p:spPr>
          <a:xfrm>
            <a:off x="7978140" y="3489961"/>
            <a:ext cx="62484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0DDF31D-3A05-7749-B145-86CA65C2B950}"/>
              </a:ext>
            </a:extLst>
          </p:cNvPr>
          <p:cNvCxnSpPr>
            <a:cxnSpLocks/>
          </p:cNvCxnSpPr>
          <p:nvPr/>
        </p:nvCxnSpPr>
        <p:spPr>
          <a:xfrm>
            <a:off x="8115300" y="3398521"/>
            <a:ext cx="62484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E8363F7-8D5E-D145-A798-35D58E2F102B}"/>
              </a:ext>
            </a:extLst>
          </p:cNvPr>
          <p:cNvCxnSpPr>
            <a:cxnSpLocks/>
          </p:cNvCxnSpPr>
          <p:nvPr/>
        </p:nvCxnSpPr>
        <p:spPr>
          <a:xfrm>
            <a:off x="8237220" y="3307081"/>
            <a:ext cx="62484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6977F90-02F0-AE48-979B-3ABBCC5B1A15}"/>
              </a:ext>
            </a:extLst>
          </p:cNvPr>
          <p:cNvCxnSpPr>
            <a:cxnSpLocks/>
          </p:cNvCxnSpPr>
          <p:nvPr/>
        </p:nvCxnSpPr>
        <p:spPr>
          <a:xfrm>
            <a:off x="9913620" y="3520441"/>
            <a:ext cx="62484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88CF150-D9B8-D14F-A9F3-90305ACA35B6}"/>
              </a:ext>
            </a:extLst>
          </p:cNvPr>
          <p:cNvCxnSpPr>
            <a:cxnSpLocks/>
          </p:cNvCxnSpPr>
          <p:nvPr/>
        </p:nvCxnSpPr>
        <p:spPr>
          <a:xfrm>
            <a:off x="10050780" y="3429001"/>
            <a:ext cx="62484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C712D75-3842-0D46-ADBA-86AFCB413972}"/>
              </a:ext>
            </a:extLst>
          </p:cNvPr>
          <p:cNvCxnSpPr>
            <a:cxnSpLocks/>
          </p:cNvCxnSpPr>
          <p:nvPr/>
        </p:nvCxnSpPr>
        <p:spPr>
          <a:xfrm>
            <a:off x="8290560" y="3215641"/>
            <a:ext cx="62484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16DD6B-893F-054C-9BFD-C871EBA0E9B2}"/>
              </a:ext>
            </a:extLst>
          </p:cNvPr>
          <p:cNvCxnSpPr/>
          <p:nvPr/>
        </p:nvCxnSpPr>
        <p:spPr>
          <a:xfrm>
            <a:off x="7940040" y="5689286"/>
            <a:ext cx="30175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Down Arrow 26">
            <a:extLst>
              <a:ext uri="{FF2B5EF4-FFF2-40B4-BE49-F238E27FC236}">
                <a16:creationId xmlns:a16="http://schemas.microsoft.com/office/drawing/2014/main" id="{02554F4D-3C04-4442-8C01-4AC259DB5F1C}"/>
              </a:ext>
            </a:extLst>
          </p:cNvPr>
          <p:cNvSpPr/>
          <p:nvPr/>
        </p:nvSpPr>
        <p:spPr>
          <a:xfrm rot="10800000">
            <a:off x="8244840" y="5795966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own Arrow 27">
            <a:extLst>
              <a:ext uri="{FF2B5EF4-FFF2-40B4-BE49-F238E27FC236}">
                <a16:creationId xmlns:a16="http://schemas.microsoft.com/office/drawing/2014/main" id="{B2998D06-37EA-184F-9526-90771A7284E0}"/>
              </a:ext>
            </a:extLst>
          </p:cNvPr>
          <p:cNvSpPr/>
          <p:nvPr/>
        </p:nvSpPr>
        <p:spPr>
          <a:xfrm rot="10800000">
            <a:off x="10088880" y="5795966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A329BD7-CB68-A544-A2F8-3FE3E7551D5A}"/>
              </a:ext>
            </a:extLst>
          </p:cNvPr>
          <p:cNvCxnSpPr>
            <a:cxnSpLocks/>
          </p:cNvCxnSpPr>
          <p:nvPr/>
        </p:nvCxnSpPr>
        <p:spPr>
          <a:xfrm>
            <a:off x="7932420" y="5521647"/>
            <a:ext cx="624840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20B4F17-9E38-3D48-B970-534305ACA59B}"/>
              </a:ext>
            </a:extLst>
          </p:cNvPr>
          <p:cNvCxnSpPr>
            <a:cxnSpLocks/>
          </p:cNvCxnSpPr>
          <p:nvPr/>
        </p:nvCxnSpPr>
        <p:spPr>
          <a:xfrm>
            <a:off x="8069580" y="5430207"/>
            <a:ext cx="624840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C2919F4-12A7-3642-A66D-1F451E195B7B}"/>
              </a:ext>
            </a:extLst>
          </p:cNvPr>
          <p:cNvCxnSpPr>
            <a:cxnSpLocks/>
          </p:cNvCxnSpPr>
          <p:nvPr/>
        </p:nvCxnSpPr>
        <p:spPr>
          <a:xfrm>
            <a:off x="8191500" y="5338767"/>
            <a:ext cx="624840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5EAFDFC-351B-2449-A51B-D2096F2BA093}"/>
              </a:ext>
            </a:extLst>
          </p:cNvPr>
          <p:cNvCxnSpPr>
            <a:cxnSpLocks/>
          </p:cNvCxnSpPr>
          <p:nvPr/>
        </p:nvCxnSpPr>
        <p:spPr>
          <a:xfrm>
            <a:off x="9867900" y="5552127"/>
            <a:ext cx="62484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EEFF1F6-0537-A64B-9203-3036BCDA7BF7}"/>
              </a:ext>
            </a:extLst>
          </p:cNvPr>
          <p:cNvCxnSpPr>
            <a:cxnSpLocks/>
          </p:cNvCxnSpPr>
          <p:nvPr/>
        </p:nvCxnSpPr>
        <p:spPr>
          <a:xfrm>
            <a:off x="10005060" y="5460687"/>
            <a:ext cx="62484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B839036-F8E9-334E-8263-16A27EDDF756}"/>
              </a:ext>
            </a:extLst>
          </p:cNvPr>
          <p:cNvCxnSpPr>
            <a:cxnSpLocks/>
          </p:cNvCxnSpPr>
          <p:nvPr/>
        </p:nvCxnSpPr>
        <p:spPr>
          <a:xfrm>
            <a:off x="8244840" y="5247327"/>
            <a:ext cx="62484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B34BE5-2D8F-F345-992E-7CB188A6803D}"/>
              </a:ext>
            </a:extLst>
          </p:cNvPr>
          <p:cNvSpPr txBox="1"/>
          <p:nvPr/>
        </p:nvSpPr>
        <p:spPr>
          <a:xfrm>
            <a:off x="7985760" y="4831080"/>
            <a:ext cx="115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LLR = 3.4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2381087-8BB7-454B-BC71-7CBFF371B439}"/>
              </a:ext>
            </a:extLst>
          </p:cNvPr>
          <p:cNvSpPr txBox="1"/>
          <p:nvPr/>
        </p:nvSpPr>
        <p:spPr>
          <a:xfrm>
            <a:off x="9959340" y="4831080"/>
            <a:ext cx="115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LLR = 0.7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C778D392-E4F9-E54F-ADA7-E0985EF1C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8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09B6-30D8-D746-9193-D7D47870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54EB9-C84C-E04E-A72B-360D1C33E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239"/>
            <a:ext cx="6050280" cy="4905724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Step1</a:t>
            </a:r>
          </a:p>
          <a:p>
            <a:pPr lvl="1"/>
            <a:r>
              <a:rPr lang="en-US" b="1" dirty="0"/>
              <a:t>Identify the coordinates of mismatches.</a:t>
            </a:r>
          </a:p>
          <a:p>
            <a:pPr lvl="1"/>
            <a:r>
              <a:rPr lang="en-US" b="1" dirty="0"/>
              <a:t>Approach:</a:t>
            </a:r>
          </a:p>
          <a:p>
            <a:pPr lvl="2"/>
            <a:r>
              <a:rPr lang="en-US" dirty="0"/>
              <a:t>Compare the Ref sequence to Read Sequence base by base. </a:t>
            </a:r>
          </a:p>
          <a:p>
            <a:pPr lvl="1"/>
            <a:r>
              <a:rPr lang="en-US" b="1" dirty="0"/>
              <a:t>Pool mismatches from multiple samples.</a:t>
            </a:r>
          </a:p>
          <a:p>
            <a:pPr lvl="2"/>
            <a:r>
              <a:rPr lang="en-US" b="1" dirty="0"/>
              <a:t>One chromosome at the time for all samples</a:t>
            </a:r>
          </a:p>
          <a:p>
            <a:pPr lvl="1"/>
            <a:r>
              <a:rPr lang="en-US" b="1" dirty="0"/>
              <a:t>Filters:</a:t>
            </a:r>
          </a:p>
          <a:p>
            <a:pPr lvl="2"/>
            <a:r>
              <a:rPr lang="en-US" dirty="0"/>
              <a:t>Position from ends (&gt; 5 </a:t>
            </a:r>
            <a:r>
              <a:rPr lang="en-US" dirty="0" err="1"/>
              <a:t>nt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Read Quality (</a:t>
            </a:r>
            <a:r>
              <a:rPr lang="en-US" dirty="0" err="1"/>
              <a:t>Phred</a:t>
            </a:r>
            <a:r>
              <a:rPr lang="en-US" dirty="0"/>
              <a:t> = 33, &gt; 20)</a:t>
            </a:r>
          </a:p>
          <a:p>
            <a:pPr lvl="2"/>
            <a:r>
              <a:rPr lang="en-US" dirty="0"/>
              <a:t>Non secondary, proper-paired</a:t>
            </a:r>
          </a:p>
          <a:p>
            <a:pPr lvl="2"/>
            <a:r>
              <a:rPr lang="en-US" dirty="0"/>
              <a:t>Minimum Read coverage per editing type per locus. </a:t>
            </a:r>
          </a:p>
          <a:p>
            <a:pPr lvl="2"/>
            <a:endParaRPr lang="en-US" b="1" dirty="0"/>
          </a:p>
          <a:p>
            <a:pPr lvl="1"/>
            <a:endParaRPr lang="en-US" b="1" dirty="0"/>
          </a:p>
          <a:p>
            <a:pPr lvl="2"/>
            <a:endParaRPr lang="en-US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6601A59-5775-B048-B87F-5FDDDDAB4815}"/>
              </a:ext>
            </a:extLst>
          </p:cNvPr>
          <p:cNvCxnSpPr/>
          <p:nvPr/>
        </p:nvCxnSpPr>
        <p:spPr>
          <a:xfrm>
            <a:off x="7985760" y="1905000"/>
            <a:ext cx="30175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own Arrow 5">
            <a:extLst>
              <a:ext uri="{FF2B5EF4-FFF2-40B4-BE49-F238E27FC236}">
                <a16:creationId xmlns:a16="http://schemas.microsoft.com/office/drawing/2014/main" id="{39035291-2FCB-C844-ACB7-5E29F3FAAD62}"/>
              </a:ext>
            </a:extLst>
          </p:cNvPr>
          <p:cNvSpPr/>
          <p:nvPr/>
        </p:nvSpPr>
        <p:spPr>
          <a:xfrm rot="10800000">
            <a:off x="8290560" y="2011680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75EFC125-3206-2441-82CD-7251239F888F}"/>
              </a:ext>
            </a:extLst>
          </p:cNvPr>
          <p:cNvSpPr/>
          <p:nvPr/>
        </p:nvSpPr>
        <p:spPr>
          <a:xfrm rot="10800000">
            <a:off x="10134600" y="2011680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5AE9D0-D15A-4446-B76F-5FB6AB8136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603021"/>
              </p:ext>
            </p:extLst>
          </p:nvPr>
        </p:nvGraphicFramePr>
        <p:xfrm>
          <a:off x="7457441" y="3724101"/>
          <a:ext cx="3713480" cy="14833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926586">
                  <a:extLst>
                    <a:ext uri="{9D8B030D-6E8A-4147-A177-3AD203B41FA5}">
                      <a16:colId xmlns:a16="http://schemas.microsoft.com/office/drawing/2014/main" val="1137090545"/>
                    </a:ext>
                  </a:extLst>
                </a:gridCol>
                <a:gridCol w="912373">
                  <a:extLst>
                    <a:ext uri="{9D8B030D-6E8A-4147-A177-3AD203B41FA5}">
                      <a16:colId xmlns:a16="http://schemas.microsoft.com/office/drawing/2014/main" val="3300615404"/>
                    </a:ext>
                  </a:extLst>
                </a:gridCol>
                <a:gridCol w="975360">
                  <a:extLst>
                    <a:ext uri="{9D8B030D-6E8A-4147-A177-3AD203B41FA5}">
                      <a16:colId xmlns:a16="http://schemas.microsoft.com/office/drawing/2014/main" val="1584730425"/>
                    </a:ext>
                  </a:extLst>
                </a:gridCol>
                <a:gridCol w="899161">
                  <a:extLst>
                    <a:ext uri="{9D8B030D-6E8A-4147-A177-3AD203B41FA5}">
                      <a16:colId xmlns:a16="http://schemas.microsoft.com/office/drawing/2014/main" val="3150070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389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153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272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823614"/>
                  </a:ext>
                </a:extLst>
              </a:tr>
            </a:tbl>
          </a:graphicData>
        </a:graphic>
      </p:graphicFrame>
      <p:sp>
        <p:nvSpPr>
          <p:cNvPr id="38" name="Down Arrow 37">
            <a:extLst>
              <a:ext uri="{FF2B5EF4-FFF2-40B4-BE49-F238E27FC236}">
                <a16:creationId xmlns:a16="http://schemas.microsoft.com/office/drawing/2014/main" id="{22419E6A-8D3C-9041-A8AB-0FBE89496508}"/>
              </a:ext>
            </a:extLst>
          </p:cNvPr>
          <p:cNvSpPr/>
          <p:nvPr/>
        </p:nvSpPr>
        <p:spPr>
          <a:xfrm>
            <a:off x="8450580" y="3086793"/>
            <a:ext cx="541020" cy="472440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41DC13-099E-B24C-8CEC-27F357554414}"/>
              </a:ext>
            </a:extLst>
          </p:cNvPr>
          <p:cNvSpPr/>
          <p:nvPr/>
        </p:nvSpPr>
        <p:spPr>
          <a:xfrm>
            <a:off x="8369301" y="3724101"/>
            <a:ext cx="728979" cy="1483360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572645-6526-674C-92E7-6A7CA0062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871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09B6-30D8-D746-9193-D7D47870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54EB9-C84C-E04E-A72B-360D1C33E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177641"/>
            <a:ext cx="4888230" cy="4905724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Step2</a:t>
            </a:r>
          </a:p>
          <a:p>
            <a:pPr lvl="1"/>
            <a:r>
              <a:rPr lang="en-US" b="1" dirty="0"/>
              <a:t>Identify the reads overlapping the mismatch coordinates. </a:t>
            </a:r>
          </a:p>
          <a:p>
            <a:pPr lvl="2"/>
            <a:r>
              <a:rPr lang="en-US" dirty="0"/>
              <a:t>Dynamic sub setting of mismatch list according to read coordinates. Aided by </a:t>
            </a:r>
            <a:r>
              <a:rPr lang="en-US" b="1" dirty="0"/>
              <a:t>binary search </a:t>
            </a:r>
            <a:r>
              <a:rPr lang="en-US" dirty="0"/>
              <a:t>of closest MM</a:t>
            </a:r>
          </a:p>
          <a:p>
            <a:pPr lvl="2"/>
            <a:r>
              <a:rPr lang="en-US" dirty="0"/>
              <a:t>Faster then pileup approach (more common)</a:t>
            </a:r>
          </a:p>
          <a:p>
            <a:pPr lvl="1"/>
            <a:r>
              <a:rPr lang="en-US" b="1" dirty="0"/>
              <a:t>Filter reads (same as before)</a:t>
            </a:r>
          </a:p>
          <a:p>
            <a:pPr lvl="2"/>
            <a:r>
              <a:rPr lang="en-US" dirty="0"/>
              <a:t>Additionally, we filter for PCR duplicates. We select unique start and end coordinates for every pair of reads.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39E709E-5D0E-A14D-BD11-6ABE30B7F0CC}"/>
              </a:ext>
            </a:extLst>
          </p:cNvPr>
          <p:cNvCxnSpPr>
            <a:cxnSpLocks/>
          </p:cNvCxnSpPr>
          <p:nvPr/>
        </p:nvCxnSpPr>
        <p:spPr>
          <a:xfrm>
            <a:off x="8580120" y="1828801"/>
            <a:ext cx="1104900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3DDB677-631E-E24D-BE9D-DB8EECE444BF}"/>
              </a:ext>
            </a:extLst>
          </p:cNvPr>
          <p:cNvCxnSpPr>
            <a:cxnSpLocks/>
          </p:cNvCxnSpPr>
          <p:nvPr/>
        </p:nvCxnSpPr>
        <p:spPr>
          <a:xfrm>
            <a:off x="8100060" y="1706882"/>
            <a:ext cx="1066800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A65729D-2B09-3E41-8B6B-7D7ACC8B5EDA}"/>
              </a:ext>
            </a:extLst>
          </p:cNvPr>
          <p:cNvCxnSpPr>
            <a:cxnSpLocks/>
          </p:cNvCxnSpPr>
          <p:nvPr/>
        </p:nvCxnSpPr>
        <p:spPr>
          <a:xfrm>
            <a:off x="7757160" y="1569721"/>
            <a:ext cx="982980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C96ABD6-0376-7B43-8EE0-BAD715B56CAF}"/>
              </a:ext>
            </a:extLst>
          </p:cNvPr>
          <p:cNvCxnSpPr>
            <a:cxnSpLocks/>
          </p:cNvCxnSpPr>
          <p:nvPr/>
        </p:nvCxnSpPr>
        <p:spPr>
          <a:xfrm>
            <a:off x="7360920" y="1432561"/>
            <a:ext cx="960120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ACB3049-9361-2B4D-964D-172A5A125E42}"/>
              </a:ext>
            </a:extLst>
          </p:cNvPr>
          <p:cNvCxnSpPr>
            <a:cxnSpLocks/>
          </p:cNvCxnSpPr>
          <p:nvPr/>
        </p:nvCxnSpPr>
        <p:spPr>
          <a:xfrm>
            <a:off x="10172700" y="2346961"/>
            <a:ext cx="1104900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9D3C217-1EF5-0148-B519-52200DB7124B}"/>
              </a:ext>
            </a:extLst>
          </p:cNvPr>
          <p:cNvCxnSpPr>
            <a:cxnSpLocks/>
          </p:cNvCxnSpPr>
          <p:nvPr/>
        </p:nvCxnSpPr>
        <p:spPr>
          <a:xfrm>
            <a:off x="9692640" y="2225042"/>
            <a:ext cx="1066800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BBEDD73-F90F-2A49-A579-FA1325CC43F5}"/>
              </a:ext>
            </a:extLst>
          </p:cNvPr>
          <p:cNvCxnSpPr>
            <a:cxnSpLocks/>
          </p:cNvCxnSpPr>
          <p:nvPr/>
        </p:nvCxnSpPr>
        <p:spPr>
          <a:xfrm>
            <a:off x="9349740" y="2087881"/>
            <a:ext cx="982980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15965CA-D619-6A40-9E79-8DA6F16CDD38}"/>
              </a:ext>
            </a:extLst>
          </p:cNvPr>
          <p:cNvCxnSpPr>
            <a:cxnSpLocks/>
          </p:cNvCxnSpPr>
          <p:nvPr/>
        </p:nvCxnSpPr>
        <p:spPr>
          <a:xfrm>
            <a:off x="8953500" y="1950721"/>
            <a:ext cx="960120" cy="0"/>
          </a:xfrm>
          <a:prstGeom prst="line">
            <a:avLst/>
          </a:prstGeom>
          <a:ln w="762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F74F068C-51D5-584F-8DE4-CBDE3B8DFB42}"/>
              </a:ext>
            </a:extLst>
          </p:cNvPr>
          <p:cNvSpPr txBox="1"/>
          <p:nvPr/>
        </p:nvSpPr>
        <p:spPr>
          <a:xfrm>
            <a:off x="5886450" y="1558045"/>
            <a:ext cx="185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Reads (sorted)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D998894-7B16-7C44-85AD-932067101540}"/>
              </a:ext>
            </a:extLst>
          </p:cNvPr>
          <p:cNvCxnSpPr>
            <a:cxnSpLocks/>
          </p:cNvCxnSpPr>
          <p:nvPr/>
        </p:nvCxnSpPr>
        <p:spPr>
          <a:xfrm>
            <a:off x="7315200" y="2535192"/>
            <a:ext cx="39624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Down Arrow 61">
            <a:extLst>
              <a:ext uri="{FF2B5EF4-FFF2-40B4-BE49-F238E27FC236}">
                <a16:creationId xmlns:a16="http://schemas.microsoft.com/office/drawing/2014/main" id="{81EC4B29-A4D8-884E-8D82-ABD1ACA5ECDF}"/>
              </a:ext>
            </a:extLst>
          </p:cNvPr>
          <p:cNvSpPr/>
          <p:nvPr/>
        </p:nvSpPr>
        <p:spPr>
          <a:xfrm rot="10800000">
            <a:off x="7471410" y="2723423"/>
            <a:ext cx="358140" cy="228599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Down Arrow 64">
            <a:extLst>
              <a:ext uri="{FF2B5EF4-FFF2-40B4-BE49-F238E27FC236}">
                <a16:creationId xmlns:a16="http://schemas.microsoft.com/office/drawing/2014/main" id="{83CEF804-DB60-7E4C-9532-2FCB13B8DD34}"/>
              </a:ext>
            </a:extLst>
          </p:cNvPr>
          <p:cNvSpPr/>
          <p:nvPr/>
        </p:nvSpPr>
        <p:spPr>
          <a:xfrm rot="10800000">
            <a:off x="8313420" y="2723423"/>
            <a:ext cx="358140" cy="228599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Down Arrow 65">
            <a:extLst>
              <a:ext uri="{FF2B5EF4-FFF2-40B4-BE49-F238E27FC236}">
                <a16:creationId xmlns:a16="http://schemas.microsoft.com/office/drawing/2014/main" id="{F79A8921-5C65-A149-B0D2-42D6843A189B}"/>
              </a:ext>
            </a:extLst>
          </p:cNvPr>
          <p:cNvSpPr/>
          <p:nvPr/>
        </p:nvSpPr>
        <p:spPr>
          <a:xfrm rot="10800000">
            <a:off x="10367010" y="2723423"/>
            <a:ext cx="358140" cy="228599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585A092-6EED-F44A-A4FB-A9984CE6B4B2}"/>
              </a:ext>
            </a:extLst>
          </p:cNvPr>
          <p:cNvSpPr txBox="1"/>
          <p:nvPr/>
        </p:nvSpPr>
        <p:spPr>
          <a:xfrm>
            <a:off x="5848350" y="2660676"/>
            <a:ext cx="185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Mismatches</a:t>
            </a:r>
          </a:p>
        </p:txBody>
      </p:sp>
      <p:sp>
        <p:nvSpPr>
          <p:cNvPr id="68" name="Down Arrow 67">
            <a:extLst>
              <a:ext uri="{FF2B5EF4-FFF2-40B4-BE49-F238E27FC236}">
                <a16:creationId xmlns:a16="http://schemas.microsoft.com/office/drawing/2014/main" id="{AC9BB834-FD88-4249-AC7E-0DD2CCAD6097}"/>
              </a:ext>
            </a:extLst>
          </p:cNvPr>
          <p:cNvSpPr/>
          <p:nvPr/>
        </p:nvSpPr>
        <p:spPr>
          <a:xfrm rot="10800000">
            <a:off x="9224010" y="2723423"/>
            <a:ext cx="358140" cy="228599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470CCDB-C560-6A48-8D44-95013204E527}"/>
              </a:ext>
            </a:extLst>
          </p:cNvPr>
          <p:cNvSpPr/>
          <p:nvPr/>
        </p:nvSpPr>
        <p:spPr>
          <a:xfrm>
            <a:off x="7444740" y="1177641"/>
            <a:ext cx="1295400" cy="185236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accent1">
                <a:shade val="50000"/>
                <a:alpha val="4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3AFD194B-310A-8F45-AB7B-F38657B7D0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23" t="61456" r="56286" b="7930"/>
          <a:stretch/>
        </p:blipFill>
        <p:spPr>
          <a:xfrm>
            <a:off x="6221730" y="3264330"/>
            <a:ext cx="5359835" cy="3040868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6D7EBEB7-B881-0B47-AAB6-9B12E95C7B90}"/>
              </a:ext>
            </a:extLst>
          </p:cNvPr>
          <p:cNvSpPr/>
          <p:nvPr/>
        </p:nvSpPr>
        <p:spPr>
          <a:xfrm>
            <a:off x="6282690" y="4086918"/>
            <a:ext cx="4027170" cy="79544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accent1">
                <a:shade val="50000"/>
                <a:alpha val="4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16EA43F-885E-054A-9E7F-527D717081E1}"/>
              </a:ext>
            </a:extLst>
          </p:cNvPr>
          <p:cNvSpPr txBox="1"/>
          <p:nvPr/>
        </p:nvSpPr>
        <p:spPr>
          <a:xfrm>
            <a:off x="7471410" y="6289958"/>
            <a:ext cx="3307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GATK: Marking  PCR Duplicates</a:t>
            </a:r>
          </a:p>
        </p:txBody>
      </p:sp>
      <p:sp>
        <p:nvSpPr>
          <p:cNvPr id="79" name="Slide Number Placeholder 78">
            <a:extLst>
              <a:ext uri="{FF2B5EF4-FFF2-40B4-BE49-F238E27FC236}">
                <a16:creationId xmlns:a16="http://schemas.microsoft.com/office/drawing/2014/main" id="{72C0E91D-9958-8B45-A207-275B6166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1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2.96296E-6 L 0.20365 -2.9629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8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09B6-30D8-D746-9193-D7D47870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54EB9-C84C-E04E-A72B-360D1C33E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177640"/>
            <a:ext cx="6675120" cy="517871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Step2</a:t>
            </a:r>
          </a:p>
          <a:p>
            <a:pPr lvl="1"/>
            <a:r>
              <a:rPr lang="en-US" b="1" dirty="0"/>
              <a:t>LLR calculation. </a:t>
            </a:r>
          </a:p>
          <a:p>
            <a:pPr lvl="2"/>
            <a:r>
              <a:rPr lang="en-US" dirty="0"/>
              <a:t>This step counts the number reads that for each condition (reference base, quality, read position) where the mismatch happens.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b="1" dirty="0"/>
              <a:t>Per chromosome per sample.</a:t>
            </a:r>
          </a:p>
          <a:p>
            <a:pPr lvl="1"/>
            <a:r>
              <a:rPr lang="en-US" b="1" dirty="0"/>
              <a:t>Memory.</a:t>
            </a:r>
          </a:p>
          <a:p>
            <a:pPr lvl="2"/>
            <a:r>
              <a:rPr lang="en-US" dirty="0"/>
              <a:t>PCR removal is on the spot, so no need for intermediate files for this step. </a:t>
            </a:r>
          </a:p>
          <a:p>
            <a:pPr lvl="2"/>
            <a:r>
              <a:rPr lang="en-US" dirty="0"/>
              <a:t>Saving intermediate information in binary pickle files and binary arrays. </a:t>
            </a:r>
          </a:p>
          <a:p>
            <a:pPr lvl="3"/>
            <a:r>
              <a:rPr lang="en-US" dirty="0"/>
              <a:t>MM coordinates files: 4.7x compression</a:t>
            </a:r>
          </a:p>
          <a:p>
            <a:pPr lvl="3"/>
            <a:r>
              <a:rPr lang="en-US" dirty="0"/>
              <a:t>MM read information files: &gt; 4x compression</a:t>
            </a:r>
          </a:p>
          <a:p>
            <a:pPr lvl="3"/>
            <a:endParaRPr lang="en-US" b="1" dirty="0"/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C83B1792-BA49-7044-8870-6A1FE9EA8D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084860"/>
              </p:ext>
            </p:extLst>
          </p:nvPr>
        </p:nvGraphicFramePr>
        <p:xfrm>
          <a:off x="7640320" y="4511922"/>
          <a:ext cx="3713480" cy="14833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926586">
                  <a:extLst>
                    <a:ext uri="{9D8B030D-6E8A-4147-A177-3AD203B41FA5}">
                      <a16:colId xmlns:a16="http://schemas.microsoft.com/office/drawing/2014/main" val="1137090545"/>
                    </a:ext>
                  </a:extLst>
                </a:gridCol>
                <a:gridCol w="912373">
                  <a:extLst>
                    <a:ext uri="{9D8B030D-6E8A-4147-A177-3AD203B41FA5}">
                      <a16:colId xmlns:a16="http://schemas.microsoft.com/office/drawing/2014/main" val="3300615404"/>
                    </a:ext>
                  </a:extLst>
                </a:gridCol>
                <a:gridCol w="975360">
                  <a:extLst>
                    <a:ext uri="{9D8B030D-6E8A-4147-A177-3AD203B41FA5}">
                      <a16:colId xmlns:a16="http://schemas.microsoft.com/office/drawing/2014/main" val="1584730425"/>
                    </a:ext>
                  </a:extLst>
                </a:gridCol>
                <a:gridCol w="899161">
                  <a:extLst>
                    <a:ext uri="{9D8B030D-6E8A-4147-A177-3AD203B41FA5}">
                      <a16:colId xmlns:a16="http://schemas.microsoft.com/office/drawing/2014/main" val="3150070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389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153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272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823614"/>
                  </a:ext>
                </a:extLst>
              </a:tr>
            </a:tbl>
          </a:graphicData>
        </a:graphic>
      </p:graphicFrame>
      <p:sp>
        <p:nvSpPr>
          <p:cNvPr id="24" name="Down Arrow 23">
            <a:extLst>
              <a:ext uri="{FF2B5EF4-FFF2-40B4-BE49-F238E27FC236}">
                <a16:creationId xmlns:a16="http://schemas.microsoft.com/office/drawing/2014/main" id="{1D50C62F-7B74-1640-9CB4-BC8E9FCB82B7}"/>
              </a:ext>
            </a:extLst>
          </p:cNvPr>
          <p:cNvSpPr/>
          <p:nvPr/>
        </p:nvSpPr>
        <p:spPr>
          <a:xfrm>
            <a:off x="8633459" y="3874614"/>
            <a:ext cx="541020" cy="472440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2DD3E14-30F9-1E42-A397-862C67BEEC22}"/>
              </a:ext>
            </a:extLst>
          </p:cNvPr>
          <p:cNvSpPr/>
          <p:nvPr/>
        </p:nvSpPr>
        <p:spPr>
          <a:xfrm>
            <a:off x="8552180" y="4872140"/>
            <a:ext cx="728979" cy="365761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1E8F-54FD-2241-A9C4-77790DEE5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964ED0E-E22C-404B-B3FA-4F94E3EAA65E}"/>
                  </a:ext>
                </a:extLst>
              </p:cNvPr>
              <p:cNvSpPr/>
              <p:nvPr/>
            </p:nvSpPr>
            <p:spPr>
              <a:xfrm>
                <a:off x="3762308" y="2996924"/>
                <a:ext cx="549599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𝑪𝒐𝒖𝒏𝒕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d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𝑃𝑜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𝑟𝑒𝑎𝑑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=50</m:t>
                          </m:r>
                        </m:e>
                      </m:d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=20</m:t>
                          </m:r>
                        </m:e>
                      </m:d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𝒏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964ED0E-E22C-404B-B3FA-4F94E3EAA6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2308" y="2996924"/>
                <a:ext cx="5495992" cy="369332"/>
              </a:xfrm>
              <a:prstGeom prst="rect">
                <a:avLst/>
              </a:prstGeom>
              <a:blipFill>
                <a:blip r:embed="rId2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8972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09B6-30D8-D746-9193-D7D47870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54EB9-C84C-E04E-A72B-360D1C33E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177641"/>
            <a:ext cx="7680960" cy="2037047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Step3</a:t>
            </a:r>
          </a:p>
          <a:p>
            <a:pPr lvl="1"/>
            <a:r>
              <a:rPr lang="en-US" b="1" dirty="0"/>
              <a:t>LLR calculation. </a:t>
            </a:r>
          </a:p>
          <a:p>
            <a:pPr lvl="2"/>
            <a:r>
              <a:rPr lang="en-US" dirty="0"/>
              <a:t>B = Nucleotide in read ; q = quality of the nucleotide in read.</a:t>
            </a:r>
          </a:p>
          <a:p>
            <a:pPr lvl="2"/>
            <a:r>
              <a:rPr lang="en-US" dirty="0"/>
              <a:t>It calculates the most likely editing ratio and its confidence based on the quality of the reads containing the mismatch. </a:t>
            </a:r>
          </a:p>
          <a:p>
            <a:pPr lvl="2"/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1E8F-54FD-2241-A9C4-77790DEE5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7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F0091E8-74E3-FB45-82E6-C2497F5EAF40}"/>
                  </a:ext>
                </a:extLst>
              </p:cNvPr>
              <p:cNvSpPr txBox="1"/>
              <p:nvPr/>
            </p:nvSpPr>
            <p:spPr>
              <a:xfrm>
                <a:off x="808505" y="3323950"/>
                <a:ext cx="310469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𝑟𝑒𝑓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𝑃𝑜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𝑟𝑒𝑎𝑑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=50)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F0091E8-74E3-FB45-82E6-C2497F5EAF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505" y="3323950"/>
                <a:ext cx="3104696" cy="276999"/>
              </a:xfrm>
              <a:prstGeom prst="rect">
                <a:avLst/>
              </a:prstGeom>
              <a:blipFill>
                <a:blip r:embed="rId2"/>
                <a:stretch>
                  <a:fillRect l="-1224" t="-4348" r="-2041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EB0C7FC0-73E0-DD45-A134-59A4448D581B}"/>
              </a:ext>
            </a:extLst>
          </p:cNvPr>
          <p:cNvSpPr txBox="1"/>
          <p:nvPr/>
        </p:nvSpPr>
        <p:spPr>
          <a:xfrm>
            <a:off x="8442960" y="5581486"/>
            <a:ext cx="2103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By Dr. Grace Xiao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869D4A80-1168-9641-9703-DE7E9E9AE3CC}"/>
                  </a:ext>
                </a:extLst>
              </p:cNvPr>
              <p:cNvSpPr txBox="1"/>
              <p:nvPr/>
            </p:nvSpPr>
            <p:spPr>
              <a:xfrm>
                <a:off x="802424" y="4668031"/>
                <a:ext cx="10311669" cy="6721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𝐿𝑖𝑘𝑒𝑙𝑖h𝑜𝑜𝑑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)= </m:t>
                      </m:r>
                      <m:nary>
                        <m:naryPr>
                          <m:chr m:val="∏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𝑟𝑒𝑎𝑑𝑠</m:t>
                          </m:r>
                        </m:sub>
                        <m:sup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𝑃𝑜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𝑟𝑒𝑎𝑑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)∗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𝑃𝑜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𝑟𝑒𝑎𝑑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)∗(1−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869D4A80-1168-9641-9703-DE7E9E9AE3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2424" y="4668031"/>
                <a:ext cx="10311669" cy="672172"/>
              </a:xfrm>
              <a:prstGeom prst="rect">
                <a:avLst/>
              </a:prstGeom>
              <a:blipFill>
                <a:blip r:embed="rId3"/>
                <a:stretch>
                  <a:fillRect l="-369" t="-147170" r="-615" b="-203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3CBC5C4-0E0B-7A4F-BC07-D0EF53951D4A}"/>
                  </a:ext>
                </a:extLst>
              </p:cNvPr>
              <p:cNvSpPr txBox="1"/>
              <p:nvPr/>
            </p:nvSpPr>
            <p:spPr>
              <a:xfrm>
                <a:off x="808505" y="5613965"/>
                <a:ext cx="3800079" cy="6223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𝐿𝐿𝑅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𝐿𝑖𝑘𝑒𝑙𝑖h𝑜𝑜𝑑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= 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𝑓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𝑚𝑎𝑥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𝐿𝑖𝑘𝑒𝑙𝑖h𝑜𝑜𝑑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=0</m:t>
                                      </m:r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3CBC5C4-0E0B-7A4F-BC07-D0EF53951D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505" y="5613965"/>
                <a:ext cx="3800079" cy="622350"/>
              </a:xfrm>
              <a:prstGeom prst="rect">
                <a:avLst/>
              </a:prstGeom>
              <a:blipFill>
                <a:blip r:embed="rId4"/>
                <a:stretch>
                  <a:fillRect l="-1000" t="-2000" b="-1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379F3DF-3ADF-2849-AB53-3547A7BB4750}"/>
                  </a:ext>
                </a:extLst>
              </p:cNvPr>
              <p:cNvSpPr txBox="1"/>
              <p:nvPr/>
            </p:nvSpPr>
            <p:spPr>
              <a:xfrm>
                <a:off x="802424" y="3863679"/>
                <a:ext cx="10049995" cy="5997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=20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𝑟𝑒𝑓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𝑃𝑜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𝑟𝑒𝑎𝑑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=50)=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𝐶𝑜𝑢𝑛𝑡</m:t>
                          </m:r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𝑟𝑒𝑓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</m:d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𝑃𝑜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𝑟𝑒𝑎𝑑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=50</m:t>
                              </m:r>
                            </m:e>
                          </m:d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=20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{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}</m:t>
                          </m:r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𝑎𝑠𝑒</m:t>
                              </m:r>
                            </m:sub>
                            <m:sup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𝐶𝑜𝑢𝑛𝑡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𝑟𝑒𝑓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𝐺</m:t>
                                  </m:r>
                                </m:e>
                              </m:d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𝑃𝑜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𝑟𝑒𝑎𝑑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=50</m:t>
                                  </m:r>
                                </m:e>
                              </m:d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=20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{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𝑏𝑎𝑠𝑒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}</m:t>
                              </m:r>
                            </m:e>
                          </m:nary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379F3DF-3ADF-2849-AB53-3547A7BB47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2424" y="3863679"/>
                <a:ext cx="10049995" cy="599780"/>
              </a:xfrm>
              <a:prstGeom prst="rect">
                <a:avLst/>
              </a:prstGeom>
              <a:blipFill>
                <a:blip r:embed="rId5"/>
                <a:stretch>
                  <a:fillRect l="-378" t="-22917" r="-757" b="-1104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9CC8CB-1EBA-AC43-B88E-6FA91D598964}"/>
              </a:ext>
            </a:extLst>
          </p:cNvPr>
          <p:cNvCxnSpPr/>
          <p:nvPr/>
        </p:nvCxnSpPr>
        <p:spPr>
          <a:xfrm>
            <a:off x="8168640" y="2245046"/>
            <a:ext cx="301752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own Arrow 13">
            <a:extLst>
              <a:ext uri="{FF2B5EF4-FFF2-40B4-BE49-F238E27FC236}">
                <a16:creationId xmlns:a16="http://schemas.microsoft.com/office/drawing/2014/main" id="{8C7022A8-D7DC-5245-A4C2-EF2EBE011286}"/>
              </a:ext>
            </a:extLst>
          </p:cNvPr>
          <p:cNvSpPr/>
          <p:nvPr/>
        </p:nvSpPr>
        <p:spPr>
          <a:xfrm rot="10800000">
            <a:off x="8473440" y="2351726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C875E58B-5E21-9649-8E82-BE717A1707E1}"/>
              </a:ext>
            </a:extLst>
          </p:cNvPr>
          <p:cNvSpPr/>
          <p:nvPr/>
        </p:nvSpPr>
        <p:spPr>
          <a:xfrm rot="10800000">
            <a:off x="10317480" y="2351726"/>
            <a:ext cx="320040" cy="47244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43EF87-F944-634C-B8F1-1CD47CC24FEB}"/>
              </a:ext>
            </a:extLst>
          </p:cNvPr>
          <p:cNvCxnSpPr>
            <a:cxnSpLocks/>
          </p:cNvCxnSpPr>
          <p:nvPr/>
        </p:nvCxnSpPr>
        <p:spPr>
          <a:xfrm>
            <a:off x="8161020" y="2077407"/>
            <a:ext cx="624840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DD3FC55-14EB-F54C-A572-84DD3071C60C}"/>
              </a:ext>
            </a:extLst>
          </p:cNvPr>
          <p:cNvCxnSpPr>
            <a:cxnSpLocks/>
          </p:cNvCxnSpPr>
          <p:nvPr/>
        </p:nvCxnSpPr>
        <p:spPr>
          <a:xfrm>
            <a:off x="8298180" y="1985967"/>
            <a:ext cx="624840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B95DD3C-D462-FF4C-AC24-C0BD8657D0C6}"/>
              </a:ext>
            </a:extLst>
          </p:cNvPr>
          <p:cNvCxnSpPr>
            <a:cxnSpLocks/>
          </p:cNvCxnSpPr>
          <p:nvPr/>
        </p:nvCxnSpPr>
        <p:spPr>
          <a:xfrm>
            <a:off x="8420100" y="1894527"/>
            <a:ext cx="624840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1D23A77-DD5D-D842-A794-9442F2F4EE32}"/>
              </a:ext>
            </a:extLst>
          </p:cNvPr>
          <p:cNvCxnSpPr>
            <a:cxnSpLocks/>
          </p:cNvCxnSpPr>
          <p:nvPr/>
        </p:nvCxnSpPr>
        <p:spPr>
          <a:xfrm>
            <a:off x="10096500" y="2107887"/>
            <a:ext cx="62484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0EBFE0F-CB4F-DC43-BAEF-09A0B4926A86}"/>
              </a:ext>
            </a:extLst>
          </p:cNvPr>
          <p:cNvCxnSpPr>
            <a:cxnSpLocks/>
          </p:cNvCxnSpPr>
          <p:nvPr/>
        </p:nvCxnSpPr>
        <p:spPr>
          <a:xfrm>
            <a:off x="10233660" y="2016447"/>
            <a:ext cx="62484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ED434DE-6C20-8B40-9C43-5ABE5020CFD9}"/>
              </a:ext>
            </a:extLst>
          </p:cNvPr>
          <p:cNvCxnSpPr>
            <a:cxnSpLocks/>
          </p:cNvCxnSpPr>
          <p:nvPr/>
        </p:nvCxnSpPr>
        <p:spPr>
          <a:xfrm>
            <a:off x="8473440" y="1803087"/>
            <a:ext cx="62484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B357FC2-FA6A-B141-97DF-BD5A97A2B368}"/>
              </a:ext>
            </a:extLst>
          </p:cNvPr>
          <p:cNvSpPr txBox="1"/>
          <p:nvPr/>
        </p:nvSpPr>
        <p:spPr>
          <a:xfrm>
            <a:off x="8214360" y="1386840"/>
            <a:ext cx="115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LLR = 3.4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EF6CDC-558F-8444-8200-A843C881596F}"/>
              </a:ext>
            </a:extLst>
          </p:cNvPr>
          <p:cNvSpPr txBox="1"/>
          <p:nvPr/>
        </p:nvSpPr>
        <p:spPr>
          <a:xfrm>
            <a:off x="10187940" y="1386840"/>
            <a:ext cx="115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LLR = 0.7</a:t>
            </a:r>
          </a:p>
        </p:txBody>
      </p:sp>
    </p:spTree>
    <p:extLst>
      <p:ext uri="{BB962C8B-B14F-4D97-AF65-F5344CB8AC3E}">
        <p14:creationId xmlns:p14="http://schemas.microsoft.com/office/powerpoint/2010/main" val="257113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09B6-30D8-D746-9193-D7D478708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54EB9-C84C-E04E-A72B-360D1C33E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239"/>
            <a:ext cx="5954006" cy="4905724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Step3</a:t>
            </a:r>
          </a:p>
          <a:p>
            <a:pPr lvl="1"/>
            <a:r>
              <a:rPr lang="en-US" b="1" dirty="0"/>
              <a:t>Calculate Log Likelihood ratio (run time reduction)</a:t>
            </a:r>
          </a:p>
          <a:p>
            <a:pPr lvl="2"/>
            <a:r>
              <a:rPr lang="en-US" b="1" dirty="0"/>
              <a:t>Newton’s method: </a:t>
            </a:r>
            <a:r>
              <a:rPr lang="en-US" dirty="0"/>
              <a:t>Instead of trying multiple values of f to try </a:t>
            </a:r>
            <a:r>
              <a:rPr lang="en-US" b="1" dirty="0" err="1"/>
              <a:t>f</a:t>
            </a:r>
            <a:r>
              <a:rPr lang="en-US" b="1" baseline="-25000" dirty="0" err="1"/>
              <a:t>max</a:t>
            </a:r>
            <a:r>
              <a:rPr lang="en-US" dirty="0"/>
              <a:t> (1000 iterations) we use Newton’s approach to find the zeros of the derivative (~3 iterations). </a:t>
            </a:r>
          </a:p>
          <a:p>
            <a:pPr lvl="2"/>
            <a:r>
              <a:rPr lang="en-US" b="1" dirty="0"/>
              <a:t>Avoid redundant information: </a:t>
            </a:r>
            <a:r>
              <a:rPr lang="en-US" dirty="0"/>
              <a:t>Multiple reads have the same probability value (same mismatch type, same quality bin, same read position bin). No need to repeat the operation multiple times.</a:t>
            </a:r>
          </a:p>
          <a:p>
            <a:pPr lvl="1"/>
            <a:r>
              <a:rPr lang="en-US" dirty="0"/>
              <a:t>The calculation is done with reads obtained form all chromosomes 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C778D392-E4F9-E54F-ADA7-E0985EF1C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56464EC-54CF-6541-BB35-7E3017312EDF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BD612ADE-ACC9-B046-B652-E5F73C6688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993169"/>
              </p:ext>
            </p:extLst>
          </p:nvPr>
        </p:nvGraphicFramePr>
        <p:xfrm>
          <a:off x="7640320" y="4693603"/>
          <a:ext cx="3713480" cy="14833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926586">
                  <a:extLst>
                    <a:ext uri="{9D8B030D-6E8A-4147-A177-3AD203B41FA5}">
                      <a16:colId xmlns:a16="http://schemas.microsoft.com/office/drawing/2014/main" val="1137090545"/>
                    </a:ext>
                  </a:extLst>
                </a:gridCol>
                <a:gridCol w="912373">
                  <a:extLst>
                    <a:ext uri="{9D8B030D-6E8A-4147-A177-3AD203B41FA5}">
                      <a16:colId xmlns:a16="http://schemas.microsoft.com/office/drawing/2014/main" val="3300615404"/>
                    </a:ext>
                  </a:extLst>
                </a:gridCol>
                <a:gridCol w="975360">
                  <a:extLst>
                    <a:ext uri="{9D8B030D-6E8A-4147-A177-3AD203B41FA5}">
                      <a16:colId xmlns:a16="http://schemas.microsoft.com/office/drawing/2014/main" val="1584730425"/>
                    </a:ext>
                  </a:extLst>
                </a:gridCol>
                <a:gridCol w="899161">
                  <a:extLst>
                    <a:ext uri="{9D8B030D-6E8A-4147-A177-3AD203B41FA5}">
                      <a16:colId xmlns:a16="http://schemas.microsoft.com/office/drawing/2014/main" val="3150070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chr3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389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153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272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823614"/>
                  </a:ext>
                </a:extLst>
              </a:tr>
            </a:tbl>
          </a:graphicData>
        </a:graphic>
      </p:graphicFrame>
      <p:sp>
        <p:nvSpPr>
          <p:cNvPr id="39" name="Down Arrow 38">
            <a:extLst>
              <a:ext uri="{FF2B5EF4-FFF2-40B4-BE49-F238E27FC236}">
                <a16:creationId xmlns:a16="http://schemas.microsoft.com/office/drawing/2014/main" id="{F12A9F5F-FCED-4747-A652-E97B17749646}"/>
              </a:ext>
            </a:extLst>
          </p:cNvPr>
          <p:cNvSpPr/>
          <p:nvPr/>
        </p:nvSpPr>
        <p:spPr>
          <a:xfrm rot="16200000">
            <a:off x="6949439" y="5000481"/>
            <a:ext cx="541020" cy="472440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8F8688A-47C1-D740-A921-43541DF90B8C}"/>
              </a:ext>
            </a:extLst>
          </p:cNvPr>
          <p:cNvSpPr/>
          <p:nvPr/>
        </p:nvSpPr>
        <p:spPr>
          <a:xfrm>
            <a:off x="8552180" y="5053821"/>
            <a:ext cx="2801620" cy="365761"/>
          </a:xfrm>
          <a:prstGeom prst="rect">
            <a:avLst/>
          </a:prstGeom>
          <a:solidFill>
            <a:schemeClr val="accent6">
              <a:lumMod val="75000"/>
              <a:alpha val="5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7439C1-671E-C446-ACD8-7DA067FB3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11" r="3578"/>
          <a:stretch/>
        </p:blipFill>
        <p:spPr>
          <a:xfrm>
            <a:off x="7138877" y="1157514"/>
            <a:ext cx="4214924" cy="277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872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08DF3-6D9D-E64E-A76D-D2EB30287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Results: comparison of editing ratios and LLR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9122A-A1D3-1641-B11E-6B8A449F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464EC-54CF-6541-BB35-7E3017312EDF}" type="slidenum">
              <a:rPr lang="en-US" smtClean="0"/>
              <a:t>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241063-13AD-994D-AED5-EC5447BD1DC7}"/>
              </a:ext>
            </a:extLst>
          </p:cNvPr>
          <p:cNvSpPr txBox="1">
            <a:spLocks/>
          </p:cNvSpPr>
          <p:nvPr/>
        </p:nvSpPr>
        <p:spPr>
          <a:xfrm>
            <a:off x="838200" y="4500563"/>
            <a:ext cx="5795962" cy="1686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Increasing accuracy with increasing read coverage cutoff</a:t>
            </a:r>
          </a:p>
          <a:p>
            <a:r>
              <a:rPr lang="en-US" sz="2400" dirty="0"/>
              <a:t>(Tracey’s) Nicotine dataset (editing ratio vs LLR</a:t>
            </a:r>
            <a:r>
              <a:rPr lang="en-US" sz="2400" b="1" dirty="0"/>
              <a:t>)</a:t>
            </a:r>
            <a:endParaRPr lang="en-US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AD72DE-C9A1-B340-A4F6-65C3D21FD3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89" r="23834"/>
          <a:stretch/>
        </p:blipFill>
        <p:spPr>
          <a:xfrm>
            <a:off x="1676401" y="1357560"/>
            <a:ext cx="3629024" cy="2766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C91141-1DAB-C44A-A77B-2C288EA22C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32" r="13802"/>
          <a:stretch/>
        </p:blipFill>
        <p:spPr>
          <a:xfrm>
            <a:off x="6634162" y="1150253"/>
            <a:ext cx="4548188" cy="503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712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8703</TotalTime>
  <Words>692</Words>
  <Application>Microsoft Macintosh PowerPoint</Application>
  <PresentationFormat>Widescreen</PresentationFormat>
  <Paragraphs>120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Andale Mono</vt:lpstr>
      <vt:lpstr>Arial</vt:lpstr>
      <vt:lpstr>Calibri</vt:lpstr>
      <vt:lpstr>Calibri Light</vt:lpstr>
      <vt:lpstr>Cambria Math</vt:lpstr>
      <vt:lpstr>Helvetica</vt:lpstr>
      <vt:lpstr>Office Theme</vt:lpstr>
      <vt:lpstr>PowerPoint Presentation</vt:lpstr>
      <vt:lpstr>Motivation</vt:lpstr>
      <vt:lpstr>Methods</vt:lpstr>
      <vt:lpstr>Methods</vt:lpstr>
      <vt:lpstr>Methods</vt:lpstr>
      <vt:lpstr>Methods</vt:lpstr>
      <vt:lpstr>Methods</vt:lpstr>
      <vt:lpstr>Methods</vt:lpstr>
      <vt:lpstr>Results: comparison of editing ratios and LLR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Giovanni</dc:creator>
  <cp:lastModifiedBy>Giovanni</cp:lastModifiedBy>
  <cp:revision>86</cp:revision>
  <dcterms:created xsi:type="dcterms:W3CDTF">2018-09-28T22:32:01Z</dcterms:created>
  <dcterms:modified xsi:type="dcterms:W3CDTF">2018-10-04T23:37:05Z</dcterms:modified>
</cp:coreProperties>
</file>

<file path=docProps/thumbnail.jpeg>
</file>